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2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7" grpId="0" animBg="1"/>
      <p:bldP spid="18" grpId="0" animBg="1"/>
      <p:bldP spid="21" grpId="0" animBg="1"/>
      <p:bldP spid="28" grpId="0" animBg="1"/>
      <p:bldP spid="41" grpId="0" animBg="1"/>
      <p:bldP spid="92" grpId="0" animBg="1"/>
      <p:bldP spid="94" grpId="0" animBg="1"/>
      <p:bldP spid="107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73377"/>
              </p:ext>
            </p:extLst>
          </p:nvPr>
        </p:nvGraphicFramePr>
        <p:xfrm>
          <a:off x="621619" y="874789"/>
          <a:ext cx="7252434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6974353" y="1853174"/>
            <a:ext cx="203714" cy="1614053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957157"/>
            <a:ext cx="2848945" cy="851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83526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>
            <a:off x="5455682" y="3318414"/>
            <a:ext cx="594378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58188" y="4132640"/>
            <a:ext cx="59187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3D7D78-66CD-FD24-DBFB-8A9CDA54DF4F}"/>
              </a:ext>
            </a:extLst>
          </p:cNvPr>
          <p:cNvSpPr/>
          <p:nvPr/>
        </p:nvSpPr>
        <p:spPr>
          <a:xfrm>
            <a:off x="6269184" y="853984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EC62C-D3DA-8724-87C2-8192502B2A20}"/>
              </a:ext>
            </a:extLst>
          </p:cNvPr>
          <p:cNvSpPr/>
          <p:nvPr/>
        </p:nvSpPr>
        <p:spPr>
          <a:xfrm>
            <a:off x="7076211" y="854656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F41EF9-7700-A315-9273-06B78718C022}"/>
              </a:ext>
            </a:extLst>
          </p:cNvPr>
          <p:cNvSpPr txBox="1">
            <a:spLocks/>
          </p:cNvSpPr>
          <p:nvPr/>
        </p:nvSpPr>
        <p:spPr>
          <a:xfrm>
            <a:off x="6050059" y="3945794"/>
            <a:ext cx="2848945" cy="5790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en-US" sz="1400" dirty="0"/>
              <a:t>How long does the horse takes to complete the race?</a:t>
            </a:r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3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293570" y="795664"/>
            <a:ext cx="4656465" cy="1143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slice out the last 10% for </a:t>
            </a:r>
            <a:r>
              <a:rPr lang="en-US" sz="1400" dirty="0" err="1"/>
              <a:t>backtesting</a:t>
            </a:r>
            <a:r>
              <a:rPr lang="en-US" sz="14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Following that, we will do a 80-20 split between Train and Test, cutting off at a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 from the non-</a:t>
            </a:r>
            <a:r>
              <a:rPr lang="en-US" sz="1400" dirty="0" err="1"/>
              <a:t>backtesting</a:t>
            </a:r>
            <a:r>
              <a:rPr lang="en-US" sz="1400" dirty="0"/>
              <a:t> slice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10419"/>
              </p:ext>
            </p:extLst>
          </p:nvPr>
        </p:nvGraphicFramePr>
        <p:xfrm>
          <a:off x="311586" y="795664"/>
          <a:ext cx="277200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6617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5457"/>
              </p:ext>
            </p:extLst>
          </p:nvPr>
        </p:nvGraphicFramePr>
        <p:xfrm>
          <a:off x="3150236" y="795664"/>
          <a:ext cx="395721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9909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05142"/>
              </p:ext>
            </p:extLst>
          </p:nvPr>
        </p:nvGraphicFramePr>
        <p:xfrm>
          <a:off x="318517" y="4277797"/>
          <a:ext cx="277004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03002"/>
              </p:ext>
            </p:extLst>
          </p:nvPr>
        </p:nvGraphicFramePr>
        <p:xfrm>
          <a:off x="3157167" y="4277797"/>
          <a:ext cx="39572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423606"/>
          </a:xfrm>
          <a:prstGeom prst="rightBrace">
            <a:avLst>
              <a:gd name="adj1" fmla="val 187425"/>
              <a:gd name="adj2" fmla="val 6000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26647" y="213215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26647" y="422519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Unseen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4277797"/>
            <a:ext cx="305666" cy="37084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5968127" y="4122697"/>
            <a:ext cx="2918265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Pretend that this is real world unseen data</a:t>
            </a:r>
          </a:p>
          <a:p>
            <a:r>
              <a:rPr lang="en-US" sz="1400" dirty="0"/>
              <a:t>Only to be used for </a:t>
            </a:r>
            <a:r>
              <a:rPr lang="en-US" sz="1400" dirty="0" err="1"/>
              <a:t>backtesting</a:t>
            </a: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3089478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128970" y="3032234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64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127155" y="4492773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90 to 100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655055-D39D-90AF-8ADE-780A31529B55}"/>
              </a:ext>
            </a:extLst>
          </p:cNvPr>
          <p:cNvCxnSpPr/>
          <p:nvPr/>
        </p:nvCxnSpPr>
        <p:spPr>
          <a:xfrm>
            <a:off x="96549" y="4195567"/>
            <a:ext cx="404418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A5E32D-66C7-0D29-6DD9-9DE77FF28900}"/>
              </a:ext>
            </a:extLst>
          </p:cNvPr>
          <p:cNvCxnSpPr/>
          <p:nvPr/>
        </p:nvCxnSpPr>
        <p:spPr>
          <a:xfrm>
            <a:off x="96549" y="3385076"/>
            <a:ext cx="4044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98071F5-9557-4AA8-66C7-BE9D196C7D8F}"/>
              </a:ext>
            </a:extLst>
          </p:cNvPr>
          <p:cNvSpPr/>
          <p:nvPr/>
        </p:nvSpPr>
        <p:spPr>
          <a:xfrm>
            <a:off x="128969" y="3817467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65 to 89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DE95E13-CBC5-2659-4A89-8ECA10B25421}"/>
              </a:ext>
            </a:extLst>
          </p:cNvPr>
          <p:cNvSpPr/>
          <p:nvPr/>
        </p:nvSpPr>
        <p:spPr>
          <a:xfrm>
            <a:off x="3987904" y="3426189"/>
            <a:ext cx="305666" cy="713642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5E901D-A50E-ED52-E517-E46C34C11319}"/>
              </a:ext>
            </a:extLst>
          </p:cNvPr>
          <p:cNvSpPr/>
          <p:nvPr/>
        </p:nvSpPr>
        <p:spPr>
          <a:xfrm>
            <a:off x="4403005" y="3528908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637D897-8472-E1DE-95FA-8325907B11D6}"/>
              </a:ext>
            </a:extLst>
          </p:cNvPr>
          <p:cNvSpPr txBox="1">
            <a:spLocks/>
          </p:cNvSpPr>
          <p:nvPr/>
        </p:nvSpPr>
        <p:spPr>
          <a:xfrm>
            <a:off x="5971395" y="3491173"/>
            <a:ext cx="3089478" cy="551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evaluate metrics</a:t>
            </a:r>
          </a:p>
          <a:p>
            <a:r>
              <a:rPr lang="en-US" sz="1400" dirty="0"/>
              <a:t>To check predictions and compare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horses):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Recall/Sensitivity: </a:t>
            </a:r>
            <a:r>
              <a:rPr lang="en-US" sz="1400" dirty="0"/>
              <a:t>TP/(TP+FN), also known as True Positive Rate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Precision: </a:t>
            </a:r>
            <a:r>
              <a:rPr lang="en-US" sz="1400" dirty="0"/>
              <a:t>TP/(TP+FP), it can be interpreted as the percentage of bets we made correctly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PR-AUC: </a:t>
            </a: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Score: </a:t>
            </a: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068071"/>
              </p:ext>
            </p:extLst>
          </p:nvPr>
        </p:nvGraphicFramePr>
        <p:xfrm>
          <a:off x="94335" y="2682526"/>
          <a:ext cx="6210239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194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59992652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0.597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B952DBA4-E19F-E0F9-4945-18B66A7FCEB8}"/>
              </a:ext>
            </a:extLst>
          </p:cNvPr>
          <p:cNvGrpSpPr/>
          <p:nvPr/>
        </p:nvGrpSpPr>
        <p:grpSpPr>
          <a:xfrm>
            <a:off x="6349157" y="321249"/>
            <a:ext cx="2736000" cy="2223372"/>
            <a:chOff x="6349157" y="321249"/>
            <a:chExt cx="2736000" cy="22233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E59A38-E32E-A3C1-D21B-B14DE22F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9157" y="321249"/>
              <a:ext cx="2736000" cy="222337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E6612F-8FE1-5048-6765-D624CCFBDD79}"/>
                </a:ext>
              </a:extLst>
            </p:cNvPr>
            <p:cNvSpPr/>
            <p:nvPr/>
          </p:nvSpPr>
          <p:spPr>
            <a:xfrm>
              <a:off x="8330630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650967-C637-F7E3-523C-EDCE891759FA}"/>
                </a:ext>
              </a:extLst>
            </p:cNvPr>
            <p:cNvSpPr/>
            <p:nvPr/>
          </p:nvSpPr>
          <p:spPr>
            <a:xfrm>
              <a:off x="8330630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D5BB3B-736A-9364-97BD-D6D9FCE6515A}"/>
                </a:ext>
              </a:extLst>
            </p:cNvPr>
            <p:cNvSpPr/>
            <p:nvPr/>
          </p:nvSpPr>
          <p:spPr>
            <a:xfrm>
              <a:off x="7256903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B66C2B-C4E0-9350-476A-77D50CC67FCD}"/>
                </a:ext>
              </a:extLst>
            </p:cNvPr>
            <p:cNvSpPr/>
            <p:nvPr/>
          </p:nvSpPr>
          <p:spPr>
            <a:xfrm>
              <a:off x="7256902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4C7BFC-F2B5-FB10-47A2-EDFE341E04D7}"/>
                </a:ext>
              </a:extLst>
            </p:cNvPr>
            <p:cNvSpPr/>
            <p:nvPr/>
          </p:nvSpPr>
          <p:spPr>
            <a:xfrm>
              <a:off x="7871204" y="1700436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3589119"/>
            <a:ext cx="6210239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0501A-8406-4025-D660-007753A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56" y="2613761"/>
            <a:ext cx="2736000" cy="21304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50C692-A2CB-1835-D54E-C405E5ED400B}"/>
              </a:ext>
            </a:extLst>
          </p:cNvPr>
          <p:cNvSpPr txBox="1">
            <a:spLocks/>
          </p:cNvSpPr>
          <p:nvPr/>
        </p:nvSpPr>
        <p:spPr>
          <a:xfrm>
            <a:off x="185200" y="44180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We chose the Random Forest model as it had the best F1 and PR-AUC score. We also sacrificed Recall for Precision as we wanted to increase our bet win rate.</a:t>
            </a:r>
          </a:p>
        </p:txBody>
      </p:sp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8634335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Error: </a:t>
            </a: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Error: </a:t>
            </a: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 (Precision): </a:t>
            </a: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73340"/>
              </p:ext>
            </p:extLst>
          </p:nvPr>
        </p:nvGraphicFramePr>
        <p:xfrm>
          <a:off x="185200" y="2361922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33629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3784482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C17610-0982-3517-A823-782CD0C216EF}"/>
              </a:ext>
            </a:extLst>
          </p:cNvPr>
          <p:cNvSpPr txBox="1">
            <a:spLocks/>
          </p:cNvSpPr>
          <p:nvPr/>
        </p:nvSpPr>
        <p:spPr>
          <a:xfrm>
            <a:off x="673277" y="4218984"/>
            <a:ext cx="7658179" cy="48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We choose the LGBM Regressor model as it had low RMSE, good generalization and test accuracy.</a:t>
            </a:r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</a:t>
            </a:r>
          </a:p>
          <a:p>
            <a:r>
              <a:rPr lang="en-US" sz="1400" dirty="0"/>
              <a:t>Understand the data</a:t>
            </a:r>
          </a:p>
          <a:p>
            <a:r>
              <a:rPr lang="en-US" sz="1400" dirty="0"/>
              <a:t>Improve on our model</a:t>
            </a:r>
          </a:p>
          <a:p>
            <a:r>
              <a:rPr lang="en-US" sz="1400" dirty="0"/>
              <a:t>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95A72-59CF-C930-401E-097546B3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9" y="1347750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F96FB6-1FAA-BF97-3B2A-61B8B7A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2" y="1347750"/>
            <a:ext cx="3944365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predicts 1 or 2 winners per race, but many times there are no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one bet, as seen by the spike in the cumulative money plot.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7114181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33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79362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182.3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339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121.7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GNB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9.3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73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8.9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1933008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$121.7</a:t>
            </a:r>
          </a:p>
        </p:txBody>
      </p:sp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1DFF60-718B-9B36-A081-E26287BC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5" y="1320471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5DEB1-8CC5-292E-E3B1-B3C1530B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31" y="1320471"/>
            <a:ext cx="3904987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race, but sometimes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also come from one single bet. We may also encounter long losing streaks, but luckily we did not go underwater at any stage of the </a:t>
            </a:r>
            <a:r>
              <a:rPr lang="en-US" sz="1400" dirty="0" err="1">
                <a:solidFill>
                  <a:schemeClr val="bg1"/>
                </a:solidFill>
              </a:rPr>
              <a:t>backtest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1708177" y="1871348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$169.2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969207" y="187134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296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82199"/>
              </p:ext>
            </p:extLst>
          </p:nvPr>
        </p:nvGraphicFramePr>
        <p:xfrm>
          <a:off x="6657109" y="3916218"/>
          <a:ext cx="2167915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176.1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169.2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296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113.1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-102.0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308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64229" y="750315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80" y="1151278"/>
            <a:ext cx="4864782" cy="32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C0104-1ED5-B84B-4D6E-71A3984C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31376-F5EF-687F-075B-E0C5E8173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" y="1151278"/>
            <a:ext cx="3105728" cy="3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well, it remains unclear how it would fare in the real world.</a:t>
            </a:r>
          </a:p>
          <a:p>
            <a:r>
              <a:rPr lang="en-US" sz="1400" dirty="0"/>
              <a:t>All the races in the unseen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r>
              <a:rPr lang="en-US" sz="1400" dirty="0"/>
              <a:t>Unable to make a prediction if the horse is new and has not raced before</a:t>
            </a:r>
          </a:p>
          <a:p>
            <a:r>
              <a:rPr lang="en-US" sz="1400" dirty="0"/>
              <a:t>Modelling: Should have treated a unique race as a sample, instead of just a single row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4942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3125164"/>
            <a:ext cx="4850927" cy="386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results still hold</a:t>
            </a:r>
          </a:p>
          <a:p>
            <a:r>
              <a:rPr lang="en-US" sz="1400" dirty="0"/>
              <a:t>Test it out live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FFC58-DA30-81BC-B095-73C3861FD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240 races and placing $1 each time, we will still be making a net loss of $70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B49E3-7856-5C07-4B61-53861C48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08" y="3020859"/>
            <a:ext cx="3333600" cy="21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Dataset was obtained from Kaggle, courtesy of the Hong Kong Jockey Club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has &gt;20 variables on the details of the race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366" y="874789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66" y="2927816"/>
            <a:ext cx="3776388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91" y="2927817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D2D1C9-BDA5-95D8-01D6-0C64C4AB87A4}"/>
              </a:ext>
            </a:extLst>
          </p:cNvPr>
          <p:cNvGrpSpPr/>
          <p:nvPr/>
        </p:nvGrpSpPr>
        <p:grpSpPr>
          <a:xfrm>
            <a:off x="4872285" y="2302888"/>
            <a:ext cx="4160878" cy="2173689"/>
            <a:chOff x="4872285" y="2302888"/>
            <a:chExt cx="4160878" cy="217368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65A8CF-4663-E519-56F8-F097CB24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285" y="2302888"/>
              <a:ext cx="4160878" cy="217368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AB6741-5764-16FE-42D5-F7CDCEDB43C7}"/>
                </a:ext>
              </a:extLst>
            </p:cNvPr>
            <p:cNvSpPr/>
            <p:nvPr/>
          </p:nvSpPr>
          <p:spPr>
            <a:xfrm>
              <a:off x="6952723" y="2971792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E67485-5F28-3708-EB07-F061B50BD4E8}"/>
                </a:ext>
              </a:extLst>
            </p:cNvPr>
            <p:cNvSpPr/>
            <p:nvPr/>
          </p:nvSpPr>
          <p:spPr>
            <a:xfrm>
              <a:off x="7624669" y="2421683"/>
              <a:ext cx="521804" cy="30073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1762</Words>
  <Application>Microsoft Office PowerPoint</Application>
  <PresentationFormat>On-screen Show (16:9)</PresentationFormat>
  <Paragraphs>370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2022-10-21T17:58:38Z</dcterms:modified>
</cp:coreProperties>
</file>